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8"/>
  </p:notes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99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37" autoAdjust="0"/>
  </p:normalViewPr>
  <p:slideViewPr>
    <p:cSldViewPr>
      <p:cViewPr varScale="1">
        <p:scale>
          <a:sx n="112" d="100"/>
          <a:sy n="112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bg1"/>
            </a:gs>
            <a:gs pos="0">
              <a:schemeClr val="bg1"/>
            </a:gs>
            <a:gs pos="100000">
              <a:srgbClr val="FFFFCC"/>
            </a:gs>
          </a:gsLst>
          <a:lin ang="5400000" scaled="0"/>
        </a:gradFill>
        <a:ln w="3175">
          <a:solidFill>
            <a:schemeClr val="bg1">
              <a:lumMod val="50000"/>
            </a:schemeClr>
          </a:solidFill>
        </a:ln>
      </c:spPr>
    </c:sideWall>
    <c:backWall>
      <c:thickness val="0"/>
      <c:spPr>
        <a:gradFill>
          <a:gsLst>
            <a:gs pos="0">
              <a:schemeClr val="bg1"/>
            </a:gs>
            <a:gs pos="0">
              <a:schemeClr val="bg1"/>
            </a:gs>
            <a:gs pos="100000">
              <a:srgbClr val="FFFFCC"/>
            </a:gs>
          </a:gsLst>
          <a:lin ang="5400000" scaled="0"/>
        </a:gradFill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4.2978153850171716E-2"/>
          <c:y val="3.0334753237812487E-2"/>
          <c:w val="0.92593580653164609"/>
          <c:h val="0.76131362678025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PowerPoint]Tabelle1'!$A$7</c:f>
              <c:strCache>
                <c:ptCount val="1"/>
                <c:pt idx="0">
                  <c:v>ohne Herbizid</c:v>
                </c:pt>
              </c:strCache>
            </c:strRef>
          </c:tx>
          <c:invertIfNegative val="0"/>
          <c:cat>
            <c:strRef>
              <c:f>'[Diagramm in Microsoft PowerPoint]Tabelle1'!$B$6:$I$6</c:f>
              <c:strCache>
                <c:ptCount val="8"/>
                <c:pt idx="0">
                  <c:v>wendend</c:v>
                </c:pt>
                <c:pt idx="1">
                  <c:v>nicht wendend</c:v>
                </c:pt>
                <c:pt idx="2">
                  <c:v>wendend</c:v>
                </c:pt>
                <c:pt idx="3">
                  <c:v>nicht wendend</c:v>
                </c:pt>
                <c:pt idx="4">
                  <c:v>wendend</c:v>
                </c:pt>
                <c:pt idx="5">
                  <c:v>nicht wendend</c:v>
                </c:pt>
                <c:pt idx="6">
                  <c:v>wendend</c:v>
                </c:pt>
                <c:pt idx="7">
                  <c:v>nicht wendend</c:v>
                </c:pt>
              </c:strCache>
            </c:strRef>
          </c:cat>
          <c:val>
            <c:numRef>
              <c:f>'[Diagramm in Microsoft PowerPoint]Tabelle1'!$B$7:$I$7</c:f>
              <c:numCache>
                <c:formatCode>General</c:formatCode>
                <c:ptCount val="8"/>
                <c:pt idx="0">
                  <c:v>0.2</c:v>
                </c:pt>
                <c:pt idx="1">
                  <c:v>0.08</c:v>
                </c:pt>
                <c:pt idx="2">
                  <c:v>0.6</c:v>
                </c:pt>
                <c:pt idx="3">
                  <c:v>0.4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6-4156-81FC-5EC2A7B255A3}"/>
            </c:ext>
          </c:extLst>
        </c:ser>
        <c:ser>
          <c:idx val="1"/>
          <c:order val="1"/>
          <c:tx>
            <c:strRef>
              <c:f>'[Diagramm in Microsoft PowerPoint]Tabelle1'!$A$8</c:f>
              <c:strCache>
                <c:ptCount val="1"/>
                <c:pt idx="0">
                  <c:v>mit Herbizid</c:v>
                </c:pt>
              </c:strCache>
            </c:strRef>
          </c:tx>
          <c:invertIfNegative val="0"/>
          <c:cat>
            <c:strRef>
              <c:f>'[Diagramm in Microsoft PowerPoint]Tabelle1'!$B$6:$I$6</c:f>
              <c:strCache>
                <c:ptCount val="8"/>
                <c:pt idx="0">
                  <c:v>wendend</c:v>
                </c:pt>
                <c:pt idx="1">
                  <c:v>nicht wendend</c:v>
                </c:pt>
                <c:pt idx="2">
                  <c:v>wendend</c:v>
                </c:pt>
                <c:pt idx="3">
                  <c:v>nicht wendend</c:v>
                </c:pt>
                <c:pt idx="4">
                  <c:v>wendend</c:v>
                </c:pt>
                <c:pt idx="5">
                  <c:v>nicht wendend</c:v>
                </c:pt>
                <c:pt idx="6">
                  <c:v>wendend</c:v>
                </c:pt>
                <c:pt idx="7">
                  <c:v>nicht wendend</c:v>
                </c:pt>
              </c:strCache>
            </c:strRef>
          </c:cat>
          <c:val>
            <c:numRef>
              <c:f>'[Diagramm in Microsoft PowerPoint]Tabelle1'!$B$8:$I$8</c:f>
              <c:numCache>
                <c:formatCode>General</c:formatCode>
                <c:ptCount val="8"/>
                <c:pt idx="0">
                  <c:v>0.06</c:v>
                </c:pt>
                <c:pt idx="1">
                  <c:v>0.2</c:v>
                </c:pt>
                <c:pt idx="2">
                  <c:v>0.5</c:v>
                </c:pt>
                <c:pt idx="3">
                  <c:v>1.7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6-4156-81FC-5EC2A7B25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618496"/>
        <c:axId val="173000960"/>
        <c:axId val="0"/>
      </c:bar3DChart>
      <c:catAx>
        <c:axId val="24861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3000960"/>
        <c:crosses val="autoZero"/>
        <c:auto val="1"/>
        <c:lblAlgn val="ctr"/>
        <c:lblOffset val="100"/>
        <c:tickLblSkip val="1"/>
        <c:noMultiLvlLbl val="0"/>
      </c:catAx>
      <c:valAx>
        <c:axId val="173000960"/>
        <c:scaling>
          <c:orientation val="minMax"/>
          <c:max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618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58394379807001"/>
          <c:y val="0.30031990878189407"/>
          <c:w val="0.12229665321685537"/>
          <c:h val="9.8813734348780172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0.06841</cdr:x>
      <cdr:y>0.86885</cdr:y>
    </cdr:from>
    <cdr:to>
      <cdr:x>0.25871</cdr:x>
      <cdr:y>0.98361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23874" y="4038600"/>
          <a:ext cx="1457326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de-DE" sz="1400" b="1"/>
            <a:t>          50% </a:t>
          </a:r>
        </a:p>
        <a:p xmlns:a="http://schemas.openxmlformats.org/drawingml/2006/main">
          <a:r>
            <a:rPr lang="de-DE" sz="1400" b="1"/>
            <a:t>Wintergetreide</a:t>
          </a:r>
        </a:p>
      </cdr:txBody>
    </cdr:sp>
  </cdr:relSizeAnchor>
  <cdr:relSizeAnchor xmlns:cdr="http://schemas.openxmlformats.org/drawingml/2006/chartDrawing">
    <cdr:from>
      <cdr:x>0.29643</cdr:x>
      <cdr:y>0.87158</cdr:y>
    </cdr:from>
    <cdr:to>
      <cdr:x>0.48673</cdr:x>
      <cdr:y>0.98634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2270125" y="4051300"/>
          <a:ext cx="1457326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/>
            <a:t>          75% </a:t>
          </a:r>
        </a:p>
        <a:p xmlns:a="http://schemas.openxmlformats.org/drawingml/2006/main">
          <a:r>
            <a:rPr lang="de-DE" sz="1400" b="1"/>
            <a:t>Wintergetreide</a:t>
          </a:r>
        </a:p>
      </cdr:txBody>
    </cdr:sp>
  </cdr:relSizeAnchor>
  <cdr:relSizeAnchor xmlns:cdr="http://schemas.openxmlformats.org/drawingml/2006/chartDrawing">
    <cdr:from>
      <cdr:x>0.5029</cdr:x>
      <cdr:y>0.86954</cdr:y>
    </cdr:from>
    <cdr:to>
      <cdr:x>0.6932</cdr:x>
      <cdr:y>0.98429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3851275" y="4041775"/>
          <a:ext cx="1457326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/>
            <a:t>          50% </a:t>
          </a:r>
        </a:p>
        <a:p xmlns:a="http://schemas.openxmlformats.org/drawingml/2006/main">
          <a:r>
            <a:rPr lang="de-DE" sz="1400" b="1" dirty="0"/>
            <a:t>Wintergetreide</a:t>
          </a:r>
        </a:p>
      </cdr:txBody>
    </cdr:sp>
  </cdr:relSizeAnchor>
  <cdr:relSizeAnchor xmlns:cdr="http://schemas.openxmlformats.org/drawingml/2006/chartDrawing">
    <cdr:from>
      <cdr:x>0.73093</cdr:x>
      <cdr:y>0.87227</cdr:y>
    </cdr:from>
    <cdr:to>
      <cdr:x>0.92123</cdr:x>
      <cdr:y>0.98702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5597526" y="4054475"/>
          <a:ext cx="1457326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/>
            <a:t>          75% </a:t>
          </a:r>
        </a:p>
        <a:p xmlns:a="http://schemas.openxmlformats.org/drawingml/2006/main">
          <a:r>
            <a:rPr lang="de-DE" sz="1400" b="1"/>
            <a:t>Wintergetreide</a:t>
          </a:r>
        </a:p>
      </cdr:txBody>
    </cdr:sp>
  </cdr:relSizeAnchor>
  <cdr:relSizeAnchor xmlns:cdr="http://schemas.openxmlformats.org/drawingml/2006/chartDrawing">
    <cdr:from>
      <cdr:x>0.49073</cdr:x>
      <cdr:y>0.74833</cdr:y>
    </cdr:from>
    <cdr:to>
      <cdr:x>0.51159</cdr:x>
      <cdr:y>0.78787</cdr:y>
    </cdr:to>
    <cdr:cxnSp macro="">
      <cdr:nvCxnSpPr>
        <cdr:cNvPr id="8" name="Gerade Verbindung 7">
          <a:extLst xmlns:a="http://schemas.openxmlformats.org/drawingml/2006/main">
            <a:ext uri="{FF2B5EF4-FFF2-40B4-BE49-F238E27FC236}">
              <a16:creationId xmlns:a16="http://schemas.microsoft.com/office/drawing/2014/main" id="{D365BEF9-C527-4372-BCC3-F477A1F2F542}"/>
            </a:ext>
          </a:extLst>
        </cdr:cNvPr>
        <cdr:cNvCxnSpPr/>
      </cdr:nvCxnSpPr>
      <cdr:spPr bwMode="auto">
        <a:xfrm xmlns:a="http://schemas.openxmlformats.org/drawingml/2006/main" flipV="1">
          <a:off x="3758075" y="3360045"/>
          <a:ext cx="159752" cy="17755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0.50812</cdr:x>
      <cdr:y>0.0405</cdr:y>
    </cdr:from>
    <cdr:to>
      <cdr:x>0.50928</cdr:x>
      <cdr:y>0.75426</cdr:y>
    </cdr:to>
    <cdr:cxnSp macro="">
      <cdr:nvCxnSpPr>
        <cdr:cNvPr id="14" name="Gerade Verbindung 13">
          <a:extLst xmlns:a="http://schemas.openxmlformats.org/drawingml/2006/main">
            <a:ext uri="{FF2B5EF4-FFF2-40B4-BE49-F238E27FC236}">
              <a16:creationId xmlns:a16="http://schemas.microsoft.com/office/drawing/2014/main" id="{D2EDE367-A7F3-4AD7-A1D8-61F6C478A4A0}"/>
            </a:ext>
          </a:extLst>
        </cdr:cNvPr>
        <cdr:cNvCxnSpPr/>
      </cdr:nvCxnSpPr>
      <cdr:spPr bwMode="auto">
        <a:xfrm xmlns:a="http://schemas.openxmlformats.org/drawingml/2006/main">
          <a:off x="3891240" y="181838"/>
          <a:ext cx="8877" cy="32048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0.63912</cdr:x>
      <cdr:y>0.04841</cdr:y>
    </cdr:from>
    <cdr:to>
      <cdr:x>0.79793</cdr:x>
      <cdr:y>0.11958</cdr:y>
    </cdr:to>
    <cdr:sp macro="" textlink="">
      <cdr:nvSpPr>
        <cdr:cNvPr id="20" name="Textfeld 19"/>
        <cdr:cNvSpPr txBox="1"/>
      </cdr:nvSpPr>
      <cdr:spPr>
        <a:xfrm xmlns:a="http://schemas.openxmlformats.org/drawingml/2006/main">
          <a:off x="4894416" y="217348"/>
          <a:ext cx="1216241" cy="319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600" b="1" dirty="0"/>
            <a:t>1999 - 2001</a:t>
          </a:r>
        </a:p>
      </cdr:txBody>
    </cdr:sp>
  </cdr:relSizeAnchor>
  <cdr:relSizeAnchor xmlns:cdr="http://schemas.openxmlformats.org/drawingml/2006/chartDrawing">
    <cdr:from>
      <cdr:x>0.19164</cdr:x>
      <cdr:y>0.05038</cdr:y>
    </cdr:from>
    <cdr:to>
      <cdr:x>0.3493</cdr:x>
      <cdr:y>0.14331</cdr:y>
    </cdr:to>
    <cdr:sp macro="" textlink="">
      <cdr:nvSpPr>
        <cdr:cNvPr id="21" name="Textfeld 20"/>
        <cdr:cNvSpPr txBox="1"/>
      </cdr:nvSpPr>
      <cdr:spPr>
        <a:xfrm xmlns:a="http://schemas.openxmlformats.org/drawingml/2006/main">
          <a:off x="1467636" y="226226"/>
          <a:ext cx="1207363" cy="417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600" b="1" dirty="0"/>
            <a:t>1994 - 1998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B276521-B05F-47F4-8FA2-7F0F37E729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68A17E57-AC55-4FC8-8835-411CB3709A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6130A0B-C094-408F-B628-F8CB80EA321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>
            <a:extLst>
              <a:ext uri="{FF2B5EF4-FFF2-40B4-BE49-F238E27FC236}">
                <a16:creationId xmlns:a16="http://schemas.microsoft.com/office/drawing/2014/main" id="{D86C522C-32C8-4657-9D2D-2C27AF7EA00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DBBB3655-0F47-49BB-9F18-9E67B2D406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6263" name="Rectangle 7">
            <a:extLst>
              <a:ext uri="{FF2B5EF4-FFF2-40B4-BE49-F238E27FC236}">
                <a16:creationId xmlns:a16="http://schemas.microsoft.com/office/drawing/2014/main" id="{E1E562E8-1C1E-468C-AFC6-0B6C52A8AD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CDDDA9-E6F2-4F7B-8FD3-6292F878A96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F218E3-3620-4247-B807-099A2472C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172EC1-D235-4C3F-86A6-0B2E9BB77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EF4425-7425-49AA-A1D1-5D9930CD7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fld id="{587E495D-4EE6-41ED-A7C7-1CA3E2BF52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381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41E12A-DD1A-44E5-A2A1-AC6FAC691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B3028-FB23-4DC2-A336-D35A9ADD6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401C44-0BCE-4B59-919C-43067925F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fld id="{83C6FFAA-00C0-41CB-B86A-F68E3D9E225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031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3133F3-7FFA-4BE3-8DE4-1E05E63CA1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4AAE6D-6B09-470A-8F9C-5D23DBF98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EAC009-C454-43CD-9E9B-14FEFCAEB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fld id="{32E765CF-066A-4B9E-9F88-06FC418927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344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B260F30-7290-4379-8EC0-2DC8323B1E8D}"/>
              </a:ext>
            </a:extLst>
          </p:cNvPr>
          <p:cNvSpPr/>
          <p:nvPr userDrawn="1"/>
        </p:nvSpPr>
        <p:spPr>
          <a:xfrm>
            <a:off x="0" y="1489075"/>
            <a:ext cx="9144000" cy="71438"/>
          </a:xfrm>
          <a:prstGeom prst="rect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  <a:gs pos="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15FFA2E-D3B8-4F5B-8968-CA48B42AA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38FB69D-53FA-436B-B8C3-A7A188D3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975E27A-B79E-4528-AA90-AD3BBB9F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fld id="{91DD54F7-44A7-4540-8ADB-5E78BC151FD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4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78F02-3E88-46CE-828D-DB2D0F18E4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F82529-B261-4009-B495-741A805BF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644ADE-20F1-432F-8F4A-5F8AAE1DC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fld id="{F81A5214-B708-44AA-A1C5-F8AE38FDEC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02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981DF-12A8-4B9A-BE5A-8FBF53FF4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39FFF-0938-4F31-942D-13EB51666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22423-9D54-4ABD-B664-BD35122BB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fld id="{3B392BED-587E-40E2-BFDB-DD49579C49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933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CD194E-2E76-4533-BBA2-907951599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DA84B3-6C0E-49FB-87C2-C1CA87122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158C97-C861-4A2B-8B37-071769C8D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fld id="{B1A66EFB-96F5-4E40-B773-AEF9C6F442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739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F103FD-2746-4C2C-9E05-FFECB233C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A485C9-012A-4311-9EF5-58C04F925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B0DD32-2885-44FE-B661-1A39B31D7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fld id="{9CAA72B3-0C73-4E66-8772-EFB37986C6F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151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551D3A-03D4-48DA-B80E-B38117303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ADE785-9B08-4817-B071-A0004FCF0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6673D3-7501-4B7A-83B7-D8BC440E2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fld id="{431EEE8B-AAA5-405E-844A-C8DAEDA9D5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323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B6D781-B3E3-45D9-A8AC-B6392461A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46EFF-7670-4A6D-A95D-91324F4E7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FE71F-5839-4ABA-8674-85374C525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fld id="{E6D35A2E-A19A-4267-B5D6-8013BF1CE85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81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BE341B-D184-4016-BCD4-CF4F55455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98441-5A6C-4B1C-A832-7277AA368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03C1E7-885A-4970-B0BD-632C7A585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</a:t>
            </a:r>
            <a:fld id="{E073E641-504E-4B2F-B633-46B94054C3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896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9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1C874B-1187-44EE-B5CA-70E7803EE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188FAC-CF6A-4D52-9C37-9EA73F1FB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7C345172-4276-46F4-8BEC-B9296A85DC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4150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D8EC5CAE-5B35-4EA6-9A65-42BB477DF9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286244A2-BE26-43B9-A20A-F82DD14A00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7F7F7F"/>
                </a:solidFill>
              </a:defRPr>
            </a:lvl1pPr>
          </a:lstStyle>
          <a:p>
            <a:r>
              <a:rPr lang="de-DE" altLang="de-DE"/>
              <a:t> </a:t>
            </a:r>
            <a:fld id="{A8879EFE-3ED5-443A-9054-877E0AC6C0F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730F7D2-723F-49A6-8098-20DF0F4494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605588"/>
            <a:ext cx="2133600" cy="279400"/>
          </a:xfrm>
        </p:spPr>
        <p:txBody>
          <a:bodyPr anchor="ctr"/>
          <a:lstStyle/>
          <a:p>
            <a:pPr>
              <a:defRPr/>
            </a:pPr>
            <a:r>
              <a:rPr lang="de-DE" altLang="de-DE" dirty="0"/>
              <a:t>22.02.2022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3C1C3AB-E456-44EF-9645-FABE4B44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0450" y="6605588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de-DE" altLang="de-DE" dirty="0"/>
              <a:t>B. Pallutt &amp; B. Augustin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2B2F30B-D551-4DCF-88E7-84764613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125" y="6605588"/>
            <a:ext cx="2133600" cy="279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482AC8-A6CC-4C6C-A0BE-9215BB54BB8C}" type="slidenum">
              <a:rPr lang="de-DE" altLang="de-DE">
                <a:solidFill>
                  <a:srgbClr val="7F7F7F"/>
                </a:solidFill>
              </a:rPr>
              <a:pPr/>
              <a:t>1</a:t>
            </a:fld>
            <a:endParaRPr lang="de-DE" altLang="de-DE">
              <a:solidFill>
                <a:srgbClr val="7F7F7F"/>
              </a:solidFill>
            </a:endParaRPr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EAE5D92A-26D8-452B-81ED-4376240899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6163" y="2130425"/>
            <a:ext cx="7558087" cy="1470025"/>
          </a:xfrm>
        </p:spPr>
        <p:txBody>
          <a:bodyPr anchor="ctr"/>
          <a:lstStyle/>
          <a:p>
            <a:pPr eaLnBrk="1" hangingPunct="1"/>
            <a:r>
              <a:rPr lang="de-DE" altLang="de-DE" sz="4400" b="1"/>
              <a:t>Einfluss der Fruchtfolge auf die Verunkrautung</a:t>
            </a:r>
          </a:p>
        </p:txBody>
      </p:sp>
      <p:sp>
        <p:nvSpPr>
          <p:cNvPr id="4102" name="Rectangle 10">
            <a:extLst>
              <a:ext uri="{FF2B5EF4-FFF2-40B4-BE49-F238E27FC236}">
                <a16:creationId xmlns:a16="http://schemas.microsoft.com/office/drawing/2014/main" id="{2BB557F0-7AE8-4250-BFAE-01BF4D4DF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6624638"/>
            <a:ext cx="49228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808080"/>
                </a:solidFill>
                <a:ea typeface="ＭＳ Ｐゴシック" panose="020B0600070205080204" pitchFamily="34" charset="-128"/>
              </a:rPr>
              <a:t>30. Deutsche Arbeitsbespr. über Fragen der Unkrautbiologie u. -bekämpfung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81EC3AB-AF07-417A-8BF4-9B3165B060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FC0AD73-F745-4F3A-B6C6-E70E9A23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5277A80-AC5C-4F7A-A9D8-F87C3BAC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7F7F7F"/>
                </a:solidFill>
              </a:rPr>
              <a:t> </a:t>
            </a:r>
            <a:fld id="{2D88F33F-A231-4944-85BE-B87CE157127D}" type="slidenum">
              <a:rPr lang="de-DE" altLang="de-DE">
                <a:solidFill>
                  <a:srgbClr val="7F7F7F"/>
                </a:solidFill>
              </a:rPr>
              <a:pPr/>
              <a:t>10</a:t>
            </a:fld>
            <a:endParaRPr lang="de-DE" altLang="de-DE">
              <a:solidFill>
                <a:srgbClr val="7F7F7F"/>
              </a:solidFill>
            </a:endParaRPr>
          </a:p>
        </p:txBody>
      </p:sp>
      <p:sp>
        <p:nvSpPr>
          <p:cNvPr id="13317" name="Rectangle 102">
            <a:extLst>
              <a:ext uri="{FF2B5EF4-FFF2-40B4-BE49-F238E27FC236}">
                <a16:creationId xmlns:a16="http://schemas.microsoft.com/office/drawing/2014/main" id="{F7D77EE0-5423-4B8C-BC94-25FAEF207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19925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l" eaLnBrk="1" hangingPunct="1"/>
            <a:r>
              <a:rPr lang="de-DE" altLang="de-DE" sz="2000">
                <a:latin typeface="Arial Black" panose="020B0A04020102020204" pitchFamily="34" charset="0"/>
              </a:rPr>
              <a:t>Einfluss von Vorfrucht und Bodenbearbeitung auf den Besatz von Ackerfuchsschwanz (Pfl./m²) in Winterweizen</a:t>
            </a:r>
            <a:br>
              <a:rPr lang="de-DE" altLang="de-DE" sz="2000">
                <a:latin typeface="Arial Black" panose="020B0A04020102020204" pitchFamily="34" charset="0"/>
              </a:rPr>
            </a:br>
            <a:r>
              <a:rPr lang="de-DE" altLang="de-DE" sz="2000"/>
              <a:t>Adenstedt, 1997 und 1998</a:t>
            </a:r>
          </a:p>
        </p:txBody>
      </p:sp>
      <p:sp>
        <p:nvSpPr>
          <p:cNvPr id="13318" name="Text Box 103">
            <a:extLst>
              <a:ext uri="{FF2B5EF4-FFF2-40B4-BE49-F238E27FC236}">
                <a16:creationId xmlns:a16="http://schemas.microsoft.com/office/drawing/2014/main" id="{8A7EE519-569D-4AE3-A015-100360AA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431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tx2"/>
                </a:solidFill>
                <a:latin typeface="Arial Black" panose="020B0A04020102020204" pitchFamily="34" charset="0"/>
              </a:rPr>
              <a:t>Tabelle 4:</a:t>
            </a:r>
          </a:p>
        </p:txBody>
      </p:sp>
      <p:graphicFrame>
        <p:nvGraphicFramePr>
          <p:cNvPr id="13319" name="Object 196">
            <a:extLst>
              <a:ext uri="{FF2B5EF4-FFF2-40B4-BE49-F238E27FC236}">
                <a16:creationId xmlns:a16="http://schemas.microsoft.com/office/drawing/2014/main" id="{8FBAA5BA-9C12-477A-919A-329E6B937DF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79388" y="3116263"/>
          <a:ext cx="87852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Arbeitsblatt" r:id="rId3" imgW="6876313" imgH="958714" progId="Excel.Sheet.8">
                  <p:embed/>
                </p:oleObj>
              </mc:Choice>
              <mc:Fallback>
                <p:oleObj name="Arbeitsblatt" r:id="rId3" imgW="6876313" imgH="958714" progId="Excel.Sheet.8">
                  <p:embed/>
                  <p:pic>
                    <p:nvPicPr>
                      <p:cNvPr id="0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116263"/>
                        <a:ext cx="8785225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8A1C8961-7768-4A3D-B9E9-F45345CD8C5F}"/>
              </a:ext>
            </a:extLst>
          </p:cNvPr>
          <p:cNvSpPr/>
          <p:nvPr/>
        </p:nvSpPr>
        <p:spPr>
          <a:xfrm>
            <a:off x="2555875" y="549275"/>
            <a:ext cx="4464050" cy="287338"/>
          </a:xfrm>
          <a:prstGeom prst="rect">
            <a:avLst/>
          </a:prstGeom>
          <a:solidFill>
            <a:srgbClr val="FFFF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86B922C-1BE6-4301-A8CC-C87A78AB4D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2894CE0-D749-4DF3-B2A5-627196D8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4281D1C-679D-44C8-A126-AA77781B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7F7F7F"/>
                </a:solidFill>
              </a:rPr>
              <a:t> </a:t>
            </a:r>
            <a:fld id="{CDB1E91A-493B-4A3F-B44E-0E7964D3CD48}" type="slidenum">
              <a:rPr lang="de-DE" altLang="de-DE">
                <a:solidFill>
                  <a:srgbClr val="7F7F7F"/>
                </a:solidFill>
              </a:rPr>
              <a:pPr/>
              <a:t>11</a:t>
            </a:fld>
            <a:endParaRPr lang="de-DE" altLang="de-DE">
              <a:solidFill>
                <a:srgbClr val="7F7F7F"/>
              </a:solidFill>
            </a:endParaRPr>
          </a:p>
        </p:txBody>
      </p:sp>
      <p:sp>
        <p:nvSpPr>
          <p:cNvPr id="14341" name="Rectangle 258">
            <a:extLst>
              <a:ext uri="{FF2B5EF4-FFF2-40B4-BE49-F238E27FC236}">
                <a16:creationId xmlns:a16="http://schemas.microsoft.com/office/drawing/2014/main" id="{E40ACBAF-57AF-4A36-B824-19684B1FD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559675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l" eaLnBrk="1" hangingPunct="1"/>
            <a:r>
              <a:rPr lang="de-DE" altLang="de-DE" sz="2000">
                <a:latin typeface="Arial Black" panose="020B0A04020102020204" pitchFamily="34" charset="0"/>
              </a:rPr>
              <a:t>Einfluss von Fruchtfolge, Bodenbearbeitung und Herbizidanwendung auf Auflauf und Wachstum </a:t>
            </a:r>
            <a:br>
              <a:rPr lang="de-DE" altLang="de-DE" sz="2000">
                <a:latin typeface="Arial Black" panose="020B0A04020102020204" pitchFamily="34" charset="0"/>
              </a:rPr>
            </a:br>
            <a:r>
              <a:rPr lang="de-DE" altLang="de-DE" sz="2000">
                <a:latin typeface="Arial Black" panose="020B0A04020102020204" pitchFamily="34" charset="0"/>
              </a:rPr>
              <a:t>von Windhalm</a:t>
            </a:r>
            <a:br>
              <a:rPr lang="de-DE" altLang="de-DE" sz="2000">
                <a:latin typeface="Arial Black" panose="020B0A04020102020204" pitchFamily="34" charset="0"/>
              </a:rPr>
            </a:br>
            <a:r>
              <a:rPr lang="de-DE" altLang="de-DE" sz="2000"/>
              <a:t>Glaubitz, Mittel 1994 – 2001 von Weizen, Roggen und Triticale</a:t>
            </a:r>
          </a:p>
        </p:txBody>
      </p:sp>
      <p:sp>
        <p:nvSpPr>
          <p:cNvPr id="14342" name="Text Box 259">
            <a:extLst>
              <a:ext uri="{FF2B5EF4-FFF2-40B4-BE49-F238E27FC236}">
                <a16:creationId xmlns:a16="http://schemas.microsoft.com/office/drawing/2014/main" id="{48DC78BF-7B68-4CA3-8913-1CC5ACA43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431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tx2"/>
                </a:solidFill>
                <a:latin typeface="Arial Black" panose="020B0A04020102020204" pitchFamily="34" charset="0"/>
              </a:rPr>
              <a:t>Tabelle 5: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34C62AA-690F-482D-B7CF-0AC344B119E0}"/>
              </a:ext>
            </a:extLst>
          </p:cNvPr>
          <p:cNvSpPr/>
          <p:nvPr/>
        </p:nvSpPr>
        <p:spPr>
          <a:xfrm>
            <a:off x="2513013" y="854075"/>
            <a:ext cx="1482725" cy="288925"/>
          </a:xfrm>
          <a:prstGeom prst="rect">
            <a:avLst/>
          </a:prstGeom>
          <a:solidFill>
            <a:srgbClr val="FFFF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aphicFrame>
        <p:nvGraphicFramePr>
          <p:cNvPr id="14344" name="Objekt 2">
            <a:extLst>
              <a:ext uri="{FF2B5EF4-FFF2-40B4-BE49-F238E27FC236}">
                <a16:creationId xmlns:a16="http://schemas.microsoft.com/office/drawing/2014/main" id="{E7781B1B-254B-4338-BC19-8ED13902EF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868613"/>
          <a:ext cx="8221662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Arbeitsblatt" r:id="rId3" imgW="8810534" imgH="2143066" progId="Excel.Sheet.12">
                  <p:embed/>
                </p:oleObj>
              </mc:Choice>
              <mc:Fallback>
                <p:oleObj name="Arbeitsblatt" r:id="rId3" imgW="8810534" imgH="2143066" progId="Excel.Sheet.12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868613"/>
                        <a:ext cx="8221662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1064C1A-AEDA-4B27-825E-9E33BFA673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BB701F4-5A34-4654-B81D-458082C5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6982B21-E8D8-43CE-8D1F-D45A4296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7F7F7F"/>
                </a:solidFill>
              </a:rPr>
              <a:t> </a:t>
            </a:r>
            <a:fld id="{F2081B33-D704-4234-8853-17CEE35ED7BD}" type="slidenum">
              <a:rPr lang="de-DE" altLang="de-DE">
                <a:solidFill>
                  <a:srgbClr val="7F7F7F"/>
                </a:solidFill>
              </a:rPr>
              <a:pPr/>
              <a:t>12</a:t>
            </a:fld>
            <a:endParaRPr lang="de-DE" altLang="de-DE">
              <a:solidFill>
                <a:srgbClr val="7F7F7F"/>
              </a:solidFill>
            </a:endParaRPr>
          </a:p>
        </p:txBody>
      </p:sp>
      <p:graphicFrame>
        <p:nvGraphicFramePr>
          <p:cNvPr id="15365" name="Object 711">
            <a:extLst>
              <a:ext uri="{FF2B5EF4-FFF2-40B4-BE49-F238E27FC236}">
                <a16:creationId xmlns:a16="http://schemas.microsoft.com/office/drawing/2014/main" id="{19296204-09C2-410D-BCDF-FCF0BDA45F3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49275" y="2865438"/>
          <a:ext cx="8107363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Arbeitsblatt" r:id="rId3" imgW="9039343" imgH="2047943" progId="Excel.Sheet.8">
                  <p:embed/>
                </p:oleObj>
              </mc:Choice>
              <mc:Fallback>
                <p:oleObj name="Arbeitsblatt" r:id="rId3" imgW="9039343" imgH="2047943" progId="Excel.Sheet.8">
                  <p:embed/>
                  <p:pic>
                    <p:nvPicPr>
                      <p:cNvPr id="0" name="Object 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865438"/>
                        <a:ext cx="8107363" cy="183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717">
            <a:extLst>
              <a:ext uri="{FF2B5EF4-FFF2-40B4-BE49-F238E27FC236}">
                <a16:creationId xmlns:a16="http://schemas.microsoft.com/office/drawing/2014/main" id="{A939B8F7-D654-4A9E-8646-321EC2E58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19925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l" eaLnBrk="1" hangingPunct="1"/>
            <a:r>
              <a:rPr lang="de-DE" altLang="de-DE" sz="2000">
                <a:latin typeface="Arial Black" panose="020B0A04020102020204" pitchFamily="34" charset="0"/>
              </a:rPr>
              <a:t>Einfluss von Vorfrucht, Bodenbearbeitung und Herbizidanwendung auf Auflauf und Wachstum von Windhalm in Getreide</a:t>
            </a:r>
            <a:br>
              <a:rPr lang="de-DE" altLang="de-DE" sz="2000">
                <a:latin typeface="Arial Black" panose="020B0A04020102020204" pitchFamily="34" charset="0"/>
              </a:rPr>
            </a:br>
            <a:r>
              <a:rPr lang="de-DE" altLang="de-DE" sz="2000"/>
              <a:t>Glaubitz 1997, viertes Versuchsjahr</a:t>
            </a:r>
          </a:p>
        </p:txBody>
      </p:sp>
      <p:sp>
        <p:nvSpPr>
          <p:cNvPr id="15367" name="Text Box 718">
            <a:extLst>
              <a:ext uri="{FF2B5EF4-FFF2-40B4-BE49-F238E27FC236}">
                <a16:creationId xmlns:a16="http://schemas.microsoft.com/office/drawing/2014/main" id="{64202078-44E5-4122-8A50-B25D10E2F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431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tx2"/>
                </a:solidFill>
                <a:latin typeface="Arial Black" panose="020B0A04020102020204" pitchFamily="34" charset="0"/>
              </a:rPr>
              <a:t>Tabelle 6: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A527007-16BC-4221-8251-E4DE8ACE6AE4}"/>
              </a:ext>
            </a:extLst>
          </p:cNvPr>
          <p:cNvSpPr/>
          <p:nvPr/>
        </p:nvSpPr>
        <p:spPr>
          <a:xfrm>
            <a:off x="2513013" y="854075"/>
            <a:ext cx="1482725" cy="288925"/>
          </a:xfrm>
          <a:prstGeom prst="rect">
            <a:avLst/>
          </a:prstGeom>
          <a:solidFill>
            <a:srgbClr val="FFFF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7CA8606-89F8-4969-B477-E31023980D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AE29F47-0734-4DED-9416-77B7EA7B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EC91D18-4865-4768-A956-B47A380A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7F7F7F"/>
                </a:solidFill>
              </a:rPr>
              <a:t> </a:t>
            </a:r>
            <a:fld id="{E163864B-3EC3-45B4-9976-5AD82D7B14DB}" type="slidenum">
              <a:rPr lang="de-DE" altLang="de-DE">
                <a:solidFill>
                  <a:srgbClr val="7F7F7F"/>
                </a:solidFill>
              </a:rPr>
              <a:pPr/>
              <a:t>13</a:t>
            </a:fld>
            <a:endParaRPr lang="de-DE" altLang="de-DE">
              <a:solidFill>
                <a:srgbClr val="7F7F7F"/>
              </a:solidFill>
            </a:endParaRPr>
          </a:p>
        </p:txBody>
      </p:sp>
      <p:graphicFrame>
        <p:nvGraphicFramePr>
          <p:cNvPr id="16389" name="Object 859">
            <a:extLst>
              <a:ext uri="{FF2B5EF4-FFF2-40B4-BE49-F238E27FC236}">
                <a16:creationId xmlns:a16="http://schemas.microsoft.com/office/drawing/2014/main" id="{4E8BFF45-71AF-4650-A353-42C02826335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79388" y="2992438"/>
          <a:ext cx="88582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Arbeitsblatt" r:id="rId3" imgW="10277948" imgH="1243485" progId="Excel.Sheet.8">
                  <p:embed/>
                </p:oleObj>
              </mc:Choice>
              <mc:Fallback>
                <p:oleObj name="Arbeitsblatt" r:id="rId3" imgW="10277948" imgH="1243485" progId="Excel.Sheet.8">
                  <p:embed/>
                  <p:pic>
                    <p:nvPicPr>
                      <p:cNvPr id="0" name="Object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992438"/>
                        <a:ext cx="885825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863">
            <a:extLst>
              <a:ext uri="{FF2B5EF4-FFF2-40B4-BE49-F238E27FC236}">
                <a16:creationId xmlns:a16="http://schemas.microsoft.com/office/drawing/2014/main" id="{A52DFB0B-6F62-43BB-A677-45EDE7322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269875"/>
            <a:ext cx="7019925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l" eaLnBrk="1" hangingPunct="1"/>
            <a:r>
              <a:rPr lang="de-DE" altLang="de-DE" sz="2000">
                <a:latin typeface="Arial Black" panose="020B0A04020102020204" pitchFamily="34" charset="0"/>
              </a:rPr>
              <a:t>Einfluss der Fruchtfolge auf den Besatz mit Flughafer (Pfl. je 10 m²)</a:t>
            </a:r>
            <a:br>
              <a:rPr lang="de-DE" altLang="de-DE" sz="2000">
                <a:latin typeface="Arial Black" panose="020B0A04020102020204" pitchFamily="34" charset="0"/>
              </a:rPr>
            </a:br>
            <a:r>
              <a:rPr lang="de-DE" altLang="de-DE" sz="2000"/>
              <a:t>Rademacher et al. 1964</a:t>
            </a:r>
          </a:p>
        </p:txBody>
      </p:sp>
      <p:sp>
        <p:nvSpPr>
          <p:cNvPr id="16391" name="Text Box 864">
            <a:extLst>
              <a:ext uri="{FF2B5EF4-FFF2-40B4-BE49-F238E27FC236}">
                <a16:creationId xmlns:a16="http://schemas.microsoft.com/office/drawing/2014/main" id="{4A63904C-6051-411B-AA12-98628F223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527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tx2"/>
                </a:solidFill>
                <a:latin typeface="Arial Black" panose="020B0A04020102020204" pitchFamily="34" charset="0"/>
              </a:rPr>
              <a:t>Tabelle 7: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9865D51-F4E1-4F9F-8659-3D4B26ECF985}"/>
              </a:ext>
            </a:extLst>
          </p:cNvPr>
          <p:cNvSpPr/>
          <p:nvPr/>
        </p:nvSpPr>
        <p:spPr>
          <a:xfrm>
            <a:off x="1933575" y="630238"/>
            <a:ext cx="1414463" cy="287337"/>
          </a:xfrm>
          <a:prstGeom prst="rect">
            <a:avLst/>
          </a:prstGeom>
          <a:solidFill>
            <a:srgbClr val="FFFF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09498252-8C32-47B0-ACE0-A59D7AF2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sz="3200">
                <a:solidFill>
                  <a:srgbClr val="008000"/>
                </a:solidFill>
              </a:rPr>
              <a:t>Zusammenfassung und Schlussfolgerungen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D5B994-A202-4E94-BEA2-9CF8DC017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578850" cy="30956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2000" dirty="0">
                <a:latin typeface="Arial Black" panose="020B0A04020102020204" pitchFamily="34" charset="0"/>
              </a:rPr>
              <a:t>Einseitige, winterungs- bzw. getreidedominierende Fruchtfolgen, die nur durch intensive Anwendung von   Pflanzenschutzmitteln (vor allem Herbizide) zu ermöglichen sind, führen  zu Unkrautpopulationen mit schwer bekämpfbaren, häufig </a:t>
            </a:r>
            <a:r>
              <a:rPr lang="de-DE" altLang="de-DE" sz="2000" dirty="0" err="1">
                <a:latin typeface="Arial Black" panose="020B0A04020102020204" pitchFamily="34" charset="0"/>
              </a:rPr>
              <a:t>herbizidresistenten</a:t>
            </a:r>
            <a:r>
              <a:rPr lang="de-DE" altLang="de-DE" sz="2000" dirty="0">
                <a:latin typeface="Arial Black" panose="020B0A04020102020204" pitchFamily="34" charset="0"/>
              </a:rPr>
              <a:t> Arten    (hauptsächlich Ackerfuchsschwanz und </a:t>
            </a:r>
            <a:r>
              <a:rPr lang="de-DE" altLang="de-DE" sz="2000" dirty="0" err="1">
                <a:latin typeface="Arial Black" panose="020B0A04020102020204" pitchFamily="34" charset="0"/>
              </a:rPr>
              <a:t>Windhalm</a:t>
            </a:r>
            <a:r>
              <a:rPr lang="de-DE" altLang="de-DE" sz="2000" dirty="0">
                <a:latin typeface="Arial Black" panose="020B0A04020102020204" pitchFamily="34" charset="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de-DE" altLang="de-DE" sz="2000" dirty="0">
              <a:latin typeface="Arial Black" panose="020B0A040201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de-DE" altLang="de-DE" sz="2000" dirty="0">
              <a:latin typeface="Arial Black" panose="020B0A040201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1DC820-77FE-49EA-A551-1EB3E3EAA6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22.02.2022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7F82E6-404F-4866-8142-D184178D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B. Pallutt &amp; B. Augustin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8E5BA4-1D7B-4D32-973D-7FB28E80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7F7F7F"/>
                </a:solidFill>
              </a:rPr>
              <a:t> </a:t>
            </a:r>
            <a:fld id="{22CB8344-D0FA-442B-857F-4170F375085F}" type="slidenum">
              <a:rPr lang="de-DE" altLang="de-DE">
                <a:solidFill>
                  <a:srgbClr val="7F7F7F"/>
                </a:solidFill>
              </a:rPr>
              <a:pPr/>
              <a:t>14</a:t>
            </a:fld>
            <a:endParaRPr lang="de-DE" altLang="de-DE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D8A7FF64-CCF1-4F71-8118-0849E47C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sz="3200">
                <a:solidFill>
                  <a:srgbClr val="008000"/>
                </a:solidFill>
              </a:rPr>
              <a:t>Zusammenfassung und Schlussfolgerungen</a:t>
            </a:r>
          </a:p>
        </p:txBody>
      </p:sp>
      <p:sp>
        <p:nvSpPr>
          <p:cNvPr id="18435" name="Datumsplatzhalter 3">
            <a:extLst>
              <a:ext uri="{FF2B5EF4-FFF2-40B4-BE49-F238E27FC236}">
                <a16:creationId xmlns:a16="http://schemas.microsoft.com/office/drawing/2014/main" id="{79F48CBA-80DC-4C18-BF4F-ECFD668FA8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7F7F7F"/>
                </a:solidFill>
              </a:rPr>
              <a:t>22.02.2022</a:t>
            </a:r>
          </a:p>
        </p:txBody>
      </p:sp>
      <p:sp>
        <p:nvSpPr>
          <p:cNvPr id="18436" name="Fußzeilenplatzhalter 4">
            <a:extLst>
              <a:ext uri="{FF2B5EF4-FFF2-40B4-BE49-F238E27FC236}">
                <a16:creationId xmlns:a16="http://schemas.microsoft.com/office/drawing/2014/main" id="{A41B2DE2-AD84-4575-B9BA-3DAA33CC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7F7F7F"/>
                </a:solidFill>
              </a:rPr>
              <a:t>B. Pallutt &amp; B. Augustin</a:t>
            </a:r>
          </a:p>
        </p:txBody>
      </p:sp>
      <p:sp>
        <p:nvSpPr>
          <p:cNvPr id="18437" name="Foliennummernplatzhalter 5">
            <a:extLst>
              <a:ext uri="{FF2B5EF4-FFF2-40B4-BE49-F238E27FC236}">
                <a16:creationId xmlns:a16="http://schemas.microsoft.com/office/drawing/2014/main" id="{AF57B6C3-3C9F-4306-BC68-99C45B61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7F7F7F"/>
                </a:solidFill>
              </a:rPr>
              <a:t> </a:t>
            </a:r>
            <a:fld id="{3BFD3EE4-2B84-474F-8327-7FB077A2BD62}" type="slidenum">
              <a:rPr lang="de-DE" altLang="de-DE" sz="110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100">
              <a:solidFill>
                <a:srgbClr val="7F7F7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27DC0B-2E14-4F7A-B444-BE8911CB2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989138"/>
            <a:ext cx="9072563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altLang="de-DE" sz="2000">
                <a:solidFill>
                  <a:srgbClr val="000000"/>
                </a:solidFill>
                <a:latin typeface="Arial Black" panose="020B0A04020102020204" pitchFamily="34" charset="0"/>
              </a:rPr>
              <a:t>Die Erfüllung der gesellschaftliche Forderung zur Halbierung des Pflanzenschutzmittel- und damit auch   Herbizidverbrauches (Abschlussbericht "Zukunft Landwirtschaft" 2021) und die Lösung der bestehenden Verunkrautungsprobleme erfordern ausgewogene Fruchtfolgen mit angemessenem Anteil von Winterungen/Sommerungen und Halmfrüchten/Blattfrüchten. Die konkrete Gestaltung ist standortangepasst und betriebsspezifisch vorzunehmen.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4">
            <a:extLst>
              <a:ext uri="{FF2B5EF4-FFF2-40B4-BE49-F238E27FC236}">
                <a16:creationId xmlns:a16="http://schemas.microsoft.com/office/drawing/2014/main" id="{1B4E7C70-F093-4CA0-9CA3-EFBEAAD0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de-DE" altLang="de-DE" sz="3200">
                <a:solidFill>
                  <a:schemeClr val="tx1"/>
                </a:solidFill>
                <a:latin typeface="Arial Black" panose="020B0A04020102020204" pitchFamily="34" charset="0"/>
              </a:rPr>
              <a:t>VIELEN DANK FÜR IHRE AUFMERKSAMKEIT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5E35A83-485D-4CC5-A829-08057AAF3F17}"/>
              </a:ext>
            </a:extLst>
          </p:cNvPr>
          <p:cNvSpPr/>
          <p:nvPr/>
        </p:nvSpPr>
        <p:spPr>
          <a:xfrm>
            <a:off x="0" y="6532563"/>
            <a:ext cx="9144000" cy="325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9460" name="Datumsplatzhalter 3">
            <a:extLst>
              <a:ext uri="{FF2B5EF4-FFF2-40B4-BE49-F238E27FC236}">
                <a16:creationId xmlns:a16="http://schemas.microsoft.com/office/drawing/2014/main" id="{AF6F9AE1-6E5F-4637-84F0-BAE8805C15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7F7F7F"/>
                </a:solidFill>
              </a:rPr>
              <a:t>22.02.2022</a:t>
            </a:r>
          </a:p>
        </p:txBody>
      </p:sp>
      <p:sp>
        <p:nvSpPr>
          <p:cNvPr id="19461" name="Fußzeilenplatzhalter 4">
            <a:extLst>
              <a:ext uri="{FF2B5EF4-FFF2-40B4-BE49-F238E27FC236}">
                <a16:creationId xmlns:a16="http://schemas.microsoft.com/office/drawing/2014/main" id="{DCCEC14C-4047-494B-A3C1-E6578EE0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7F7F7F"/>
                </a:solidFill>
              </a:rPr>
              <a:t>B. Pallutt &amp; B. Augustin</a:t>
            </a:r>
          </a:p>
        </p:txBody>
      </p:sp>
      <p:sp>
        <p:nvSpPr>
          <p:cNvPr id="19462" name="Foliennummernplatzhalter 5">
            <a:extLst>
              <a:ext uri="{FF2B5EF4-FFF2-40B4-BE49-F238E27FC236}">
                <a16:creationId xmlns:a16="http://schemas.microsoft.com/office/drawing/2014/main" id="{E9A7CF39-2023-4698-875B-99BC1251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7F7F7F"/>
                </a:solidFill>
              </a:rPr>
              <a:t> </a:t>
            </a:r>
            <a:fld id="{B5F615EC-DE4E-4BA7-B3F4-84E6E4646496}" type="slidenum">
              <a:rPr lang="de-DE" altLang="de-DE" sz="110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100">
              <a:solidFill>
                <a:srgbClr val="7F7F7F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836D2D9-81B7-4703-8101-1AD1B8822D24}"/>
              </a:ext>
            </a:extLst>
          </p:cNvPr>
          <p:cNvSpPr/>
          <p:nvPr/>
        </p:nvSpPr>
        <p:spPr>
          <a:xfrm>
            <a:off x="1187450" y="1557338"/>
            <a:ext cx="7956550" cy="49752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9464" name="Textfeld 13">
            <a:extLst>
              <a:ext uri="{FF2B5EF4-FFF2-40B4-BE49-F238E27FC236}">
                <a16:creationId xmlns:a16="http://schemas.microsoft.com/office/drawing/2014/main" id="{D35E0A25-1F0D-4B67-972C-9C37E8979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727700"/>
            <a:ext cx="12239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/>
              <a:t>Landeanflug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/>
              <a:t>Ffm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/>
              <a:t>2011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B1073A09-B0F4-4A52-BF09-42BAD198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sz="3200">
                <a:solidFill>
                  <a:srgbClr val="008000"/>
                </a:solidFill>
              </a:rPr>
              <a:t>GLIEDERUNG</a:t>
            </a:r>
          </a:p>
        </p:txBody>
      </p:sp>
      <p:sp>
        <p:nvSpPr>
          <p:cNvPr id="5123" name="Inhaltsplatzhalter 2">
            <a:extLst>
              <a:ext uri="{FF2B5EF4-FFF2-40B4-BE49-F238E27FC236}">
                <a16:creationId xmlns:a16="http://schemas.microsoft.com/office/drawing/2014/main" id="{8CC90959-AFEF-4E24-B025-55DA7F1A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89138"/>
            <a:ext cx="9444037" cy="43180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de-DE" altLang="de-DE" b="1"/>
              <a:t>Einleitung</a:t>
            </a:r>
          </a:p>
          <a:p>
            <a:pPr eaLnBrk="1" hangingPunct="1">
              <a:lnSpc>
                <a:spcPct val="200000"/>
              </a:lnSpc>
            </a:pPr>
            <a:r>
              <a:rPr lang="de-DE" altLang="de-DE" b="1"/>
              <a:t>Material und Methoden</a:t>
            </a:r>
          </a:p>
          <a:p>
            <a:pPr eaLnBrk="1" hangingPunct="1">
              <a:lnSpc>
                <a:spcPct val="200000"/>
              </a:lnSpc>
            </a:pPr>
            <a:r>
              <a:rPr lang="de-DE" altLang="de-DE" b="1"/>
              <a:t>Ergebnisse</a:t>
            </a:r>
          </a:p>
          <a:p>
            <a:pPr eaLnBrk="1" hangingPunct="1">
              <a:lnSpc>
                <a:spcPct val="200000"/>
              </a:lnSpc>
            </a:pPr>
            <a:r>
              <a:rPr lang="de-DE" altLang="de-DE" b="1"/>
              <a:t>Zusammenfassung u. Schlussfolgerungen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F9523F-C1CD-48AA-AB51-3B81B3536D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22.02.2022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9012C4-7838-4E75-B365-8A488639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B. Pallutt &amp; B. Augustin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D9DF45-01FA-491F-A3C9-671F4546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7F7F7F"/>
                </a:solidFill>
              </a:rPr>
              <a:t> </a:t>
            </a:r>
            <a:fld id="{5A660940-AB4E-41F2-8215-3628AF05A55B}" type="slidenum">
              <a:rPr lang="de-DE" altLang="de-DE">
                <a:solidFill>
                  <a:srgbClr val="7F7F7F"/>
                </a:solidFill>
              </a:rPr>
              <a:pPr/>
              <a:t>2</a:t>
            </a:fld>
            <a:endParaRPr lang="de-DE" altLang="de-DE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C75D2CE3-652A-4EBA-B908-B9A9A8FE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sz="3200">
                <a:solidFill>
                  <a:srgbClr val="008000"/>
                </a:solidFill>
              </a:rPr>
              <a:t>Einleitung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317956-CD21-442A-A70B-FC891FB5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24163"/>
            <a:ext cx="8229600" cy="9652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000" dirty="0">
                <a:latin typeface="Arial Black" panose="020B0A04020102020204" pitchFamily="34" charset="0"/>
              </a:rPr>
              <a:t>Fruchtfolge war vor </a:t>
            </a:r>
            <a:r>
              <a:rPr lang="de-DE" altLang="de-DE" sz="2000" dirty="0" err="1">
                <a:latin typeface="Arial Black" panose="020B0A04020102020204" pitchFamily="34" charset="0"/>
              </a:rPr>
              <a:t>Herbizideinführung</a:t>
            </a:r>
            <a:r>
              <a:rPr lang="de-DE" altLang="de-DE" sz="2000" dirty="0">
                <a:latin typeface="Arial Black" panose="020B0A04020102020204" pitchFamily="34" charset="0"/>
              </a:rPr>
              <a:t> ein wichtiges Element der Unkrautregulierung (FRYER,1973)</a:t>
            </a:r>
          </a:p>
          <a:p>
            <a:pPr marL="0" indent="0" eaLnBrk="1" hangingPunct="1">
              <a:buFontTx/>
              <a:buNone/>
              <a:defRPr/>
            </a:pPr>
            <a:endParaRPr lang="de-DE" altLang="de-DE" sz="2000" dirty="0">
              <a:latin typeface="Arial Black" panose="020B0A040201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DE" altLang="de-DE" sz="2000" dirty="0">
              <a:latin typeface="Arial Black" panose="020B0A040201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FEA6A6-9DF8-4A04-BAD9-81A77D78D2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22.02.2022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FE23E9-AAC7-46B0-B262-4C9C25F7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B. Pallutt &amp; B. Augustin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3CF84-FAFE-45E9-9732-DD4804E7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7F7F7F"/>
                </a:solidFill>
              </a:rPr>
              <a:t> </a:t>
            </a:r>
            <a:fld id="{3FF50498-99D7-461D-B48D-16788E43F547}" type="slidenum">
              <a:rPr lang="de-DE" altLang="de-DE">
                <a:solidFill>
                  <a:srgbClr val="7F7F7F"/>
                </a:solidFill>
              </a:rPr>
              <a:pPr/>
              <a:t>3</a:t>
            </a:fld>
            <a:endParaRPr lang="de-DE" altLang="de-DE">
              <a:solidFill>
                <a:srgbClr val="7F7F7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772131-70DF-4E8B-894D-7B7D6FB1F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54450"/>
            <a:ext cx="8686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rgbClr val="000000"/>
                </a:solidFill>
                <a:latin typeface="Arial Black" panose="020B0A04020102020204" pitchFamily="34" charset="0"/>
              </a:rPr>
              <a:t>Hohe Effizienz der Herbizidanwendung erlaubte ökonomisch bedingte, einseitige Fruchtfolgen mit hohen Anteilen von Winterungen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11AB612-70ED-476C-A026-118C50AD9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13338"/>
            <a:ext cx="8353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rgbClr val="000000"/>
                </a:solidFill>
                <a:latin typeface="Arial Black" panose="020B0A04020102020204" pitchFamily="34" charset="0"/>
              </a:rPr>
              <a:t>Entwicklung der Herbizidresistenzen begrenzt zunehmend einseitige Fruchtfolgegestaltung (vor allem Ackerfuchsschwanz, Windhalm)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960FD45-DCD5-4421-8E01-4781000EE355}"/>
              </a:ext>
            </a:extLst>
          </p:cNvPr>
          <p:cNvSpPr txBox="1">
            <a:spLocks/>
          </p:cNvSpPr>
          <p:nvPr/>
        </p:nvSpPr>
        <p:spPr bwMode="auto">
          <a:xfrm>
            <a:off x="457200" y="1844675"/>
            <a:ext cx="82296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2000" dirty="0">
                <a:latin typeface="Arial Black" panose="020B0A04020102020204" pitchFamily="34" charset="0"/>
              </a:rPr>
              <a:t>Ausgangspunkt waren Arbeiten im Rahmen des BLE-Projektes „Feldhygiene“</a:t>
            </a:r>
          </a:p>
          <a:p>
            <a:pPr marL="0" indent="0" eaLnBrk="1" hangingPunct="1">
              <a:buFontTx/>
              <a:buNone/>
              <a:defRPr/>
            </a:pPr>
            <a:endParaRPr lang="de-DE" altLang="de-DE" sz="2000" dirty="0">
              <a:latin typeface="Arial Black" panose="020B0A040201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DE" altLang="de-DE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F7EAC152-CD2E-4AAC-A3BA-8E2D0DCB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altLang="de-DE" sz="3200">
                <a:solidFill>
                  <a:srgbClr val="008000"/>
                </a:solidFill>
              </a:rPr>
              <a:t>Material und Methoden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5863C8-D3C9-49A4-B205-201F971F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965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altLang="de-DE" sz="2000" dirty="0">
                <a:latin typeface="Arial Black" panose="020B0A04020102020204" pitchFamily="34" charset="0"/>
              </a:rPr>
              <a:t>Literaturrecherche, beruhend auf der Auswertung von Dauerfeldversuchen und langfristigen Erhebungen in Mitteleuropa</a:t>
            </a:r>
          </a:p>
          <a:p>
            <a:pPr marL="0" indent="0" eaLnBrk="1" hangingPunct="1">
              <a:buFontTx/>
              <a:buNone/>
              <a:defRPr/>
            </a:pPr>
            <a:endParaRPr lang="de-DE" altLang="de-DE" sz="2000" dirty="0">
              <a:latin typeface="Arial Black" panose="020B0A04020102020204" pitchFamily="34" charset="0"/>
            </a:endParaRPr>
          </a:p>
        </p:txBody>
      </p:sp>
      <p:sp>
        <p:nvSpPr>
          <p:cNvPr id="7172" name="Datumsplatzhalter 3">
            <a:extLst>
              <a:ext uri="{FF2B5EF4-FFF2-40B4-BE49-F238E27FC236}">
                <a16:creationId xmlns:a16="http://schemas.microsoft.com/office/drawing/2014/main" id="{AF051F15-0CE3-497F-9BCC-FBD071E692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7F7F7F"/>
                </a:solidFill>
              </a:rPr>
              <a:t>22.02.2022</a:t>
            </a:r>
          </a:p>
        </p:txBody>
      </p:sp>
      <p:sp>
        <p:nvSpPr>
          <p:cNvPr id="7173" name="Fußzeilenplatzhalter 4">
            <a:extLst>
              <a:ext uri="{FF2B5EF4-FFF2-40B4-BE49-F238E27FC236}">
                <a16:creationId xmlns:a16="http://schemas.microsoft.com/office/drawing/2014/main" id="{D27F5123-AE22-49DF-94F6-923B66BB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7F7F7F"/>
                </a:solidFill>
              </a:rPr>
              <a:t>B. Pallutt &amp; B. Augustin</a:t>
            </a:r>
          </a:p>
        </p:txBody>
      </p:sp>
      <p:sp>
        <p:nvSpPr>
          <p:cNvPr id="7174" name="Foliennummernplatzhalter 5">
            <a:extLst>
              <a:ext uri="{FF2B5EF4-FFF2-40B4-BE49-F238E27FC236}">
                <a16:creationId xmlns:a16="http://schemas.microsoft.com/office/drawing/2014/main" id="{1A4D7090-1193-4642-BF7C-0BDEDFBB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7F7F7F"/>
                </a:solidFill>
              </a:rPr>
              <a:t> </a:t>
            </a:r>
            <a:fld id="{4C99B1D8-57F7-45FE-9795-1BAA9B649643}" type="slidenum">
              <a:rPr lang="de-DE" altLang="de-DE" sz="110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100">
              <a:solidFill>
                <a:srgbClr val="7F7F7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1933198-372E-4392-B38C-18EAC3445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3917950"/>
            <a:ext cx="8686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2000">
                <a:solidFill>
                  <a:srgbClr val="000000"/>
                </a:solidFill>
                <a:latin typeface="Arial Black" panose="020B0A04020102020204" pitchFamily="34" charset="0"/>
              </a:rPr>
              <a:t>  z.B.</a:t>
            </a:r>
          </a:p>
          <a:p>
            <a:pPr eaLnBrk="1" hangingPunct="1">
              <a:buFontTx/>
              <a:buNone/>
            </a:pPr>
            <a:r>
              <a:rPr lang="de-DE" altLang="de-DE" sz="2000">
                <a:solidFill>
                  <a:srgbClr val="000000"/>
                </a:solidFill>
                <a:latin typeface="Arial Black" panose="020B0A04020102020204" pitchFamily="34" charset="0"/>
              </a:rPr>
              <a:t>  Baden Württemberg (1959-1964; 2011-2016)</a:t>
            </a:r>
          </a:p>
          <a:p>
            <a:pPr eaLnBrk="1" hangingPunct="1">
              <a:buFontTx/>
              <a:buNone/>
            </a:pPr>
            <a:r>
              <a:rPr lang="de-DE" altLang="de-DE" sz="2000">
                <a:solidFill>
                  <a:srgbClr val="000000"/>
                </a:solidFill>
                <a:latin typeface="Arial Black" panose="020B0A04020102020204" pitchFamily="34" charset="0"/>
              </a:rPr>
              <a:t>  Soester Börde (Brückner,1958)</a:t>
            </a:r>
          </a:p>
          <a:p>
            <a:pPr eaLnBrk="1" hangingPunct="1">
              <a:buFontTx/>
              <a:buNone/>
            </a:pPr>
            <a:r>
              <a:rPr lang="de-DE" altLang="de-DE" sz="2000">
                <a:solidFill>
                  <a:srgbClr val="000000"/>
                </a:solidFill>
                <a:latin typeface="Arial Black" panose="020B0A04020102020204" pitchFamily="34" charset="0"/>
              </a:rPr>
              <a:t>  Schleswig Holstein (Menck,1968)</a:t>
            </a:r>
          </a:p>
          <a:p>
            <a:pPr eaLnBrk="1" hangingPunct="1">
              <a:buFontTx/>
              <a:buNone/>
            </a:pPr>
            <a:r>
              <a:rPr lang="de-DE" altLang="de-DE" sz="2000">
                <a:solidFill>
                  <a:srgbClr val="000000"/>
                </a:solidFill>
                <a:latin typeface="Arial Black" panose="020B0A04020102020204" pitchFamily="34" charset="0"/>
              </a:rPr>
              <a:t>  Thüringen (1975-1990)</a:t>
            </a:r>
          </a:p>
          <a:p>
            <a:pPr eaLnBrk="1" hangingPunct="1">
              <a:buFontTx/>
              <a:buNone/>
            </a:pPr>
            <a:r>
              <a:rPr lang="de-DE" altLang="de-DE" sz="2000">
                <a:solidFill>
                  <a:srgbClr val="000000"/>
                </a:solidFill>
                <a:latin typeface="Arial Black" panose="020B0A04020102020204" pitchFamily="34" charset="0"/>
              </a:rPr>
              <a:t>  Sachsen (1985-2001)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B094C49-86CA-4426-9F54-AEE24E2D32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A689F36-9FF6-4CA4-95F3-6E00403E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F3FF9ED-089B-48D3-AF73-44253B12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7F7F7F"/>
                </a:solidFill>
              </a:rPr>
              <a:t> </a:t>
            </a:r>
            <a:fld id="{F741DC58-6E75-4F25-B76D-A95A9F0F7B00}" type="slidenum">
              <a:rPr lang="de-DE" altLang="de-DE">
                <a:solidFill>
                  <a:srgbClr val="7F7F7F"/>
                </a:solidFill>
              </a:rPr>
              <a:pPr/>
              <a:t>5</a:t>
            </a:fld>
            <a:endParaRPr lang="de-DE" altLang="de-DE">
              <a:solidFill>
                <a:srgbClr val="7F7F7F"/>
              </a:solidFill>
            </a:endParaRPr>
          </a:p>
        </p:txBody>
      </p:sp>
      <p:sp>
        <p:nvSpPr>
          <p:cNvPr id="8197" name="Rectangle 1054">
            <a:extLst>
              <a:ext uri="{FF2B5EF4-FFF2-40B4-BE49-F238E27FC236}">
                <a16:creationId xmlns:a16="http://schemas.microsoft.com/office/drawing/2014/main" id="{33903D2C-932F-4172-8F73-6FC2A227B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269875"/>
            <a:ext cx="6696075" cy="1143000"/>
          </a:xfrm>
        </p:spPr>
        <p:txBody>
          <a:bodyPr/>
          <a:lstStyle/>
          <a:p>
            <a:pPr algn="l" eaLnBrk="1" hangingPunct="1"/>
            <a:r>
              <a:rPr lang="de-DE" altLang="de-DE" sz="2000">
                <a:latin typeface="Arial Black" panose="020B0A04020102020204" pitchFamily="34" charset="0"/>
              </a:rPr>
              <a:t>Einfluss der Fruchtfolge auf die Verunkrautung (Pfl. bzw. Triebe je m² in Getreide ohne chem. Unkrautbekämpfung)</a:t>
            </a:r>
            <a:br>
              <a:rPr lang="de-DE" altLang="de-DE" sz="2000">
                <a:latin typeface="Arial Black" panose="020B0A04020102020204" pitchFamily="34" charset="0"/>
              </a:rPr>
            </a:br>
            <a:r>
              <a:rPr lang="de-DE" altLang="de-DE" sz="2000"/>
              <a:t>Kötschau 1975 und 1982</a:t>
            </a:r>
          </a:p>
        </p:txBody>
      </p:sp>
      <p:graphicFrame>
        <p:nvGraphicFramePr>
          <p:cNvPr id="8198" name="Object 1053">
            <a:extLst>
              <a:ext uri="{FF2B5EF4-FFF2-40B4-BE49-F238E27FC236}">
                <a16:creationId xmlns:a16="http://schemas.microsoft.com/office/drawing/2014/main" id="{456D2659-8185-4A82-8414-6CE5B8167A2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39750" y="2708275"/>
          <a:ext cx="8142288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Arbeitsblatt" r:id="rId3" imgW="7524784" imgH="2352743" progId="Excel.Sheet.8">
                  <p:embed/>
                </p:oleObj>
              </mc:Choice>
              <mc:Fallback>
                <p:oleObj name="Arbeitsblatt" r:id="rId3" imgW="7524784" imgH="2352743" progId="Excel.Sheet.8">
                  <p:embed/>
                  <p:pic>
                    <p:nvPicPr>
                      <p:cNvPr id="0" name="Object 1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08275"/>
                        <a:ext cx="8142288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1056">
            <a:extLst>
              <a:ext uri="{FF2B5EF4-FFF2-40B4-BE49-F238E27FC236}">
                <a16:creationId xmlns:a16="http://schemas.microsoft.com/office/drawing/2014/main" id="{BADFB284-5B43-4CF5-9E9E-54B133468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5888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tx2"/>
                </a:solidFill>
                <a:latin typeface="Arial Black" panose="020B0A04020102020204" pitchFamily="34" charset="0"/>
              </a:rPr>
              <a:t>Tabelle 1: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9BFD9D3-2565-47A5-9D84-8B96EBC10C1F}"/>
              </a:ext>
            </a:extLst>
          </p:cNvPr>
          <p:cNvSpPr/>
          <p:nvPr/>
        </p:nvSpPr>
        <p:spPr>
          <a:xfrm>
            <a:off x="6399213" y="242888"/>
            <a:ext cx="2205037" cy="288925"/>
          </a:xfrm>
          <a:prstGeom prst="rect">
            <a:avLst/>
          </a:prstGeom>
          <a:solidFill>
            <a:srgbClr val="FFFF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CEF6561-5FFB-4D5E-A677-9C9E61A883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22.02.2022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AA416C1-47DC-4CE8-AA0E-E61F3F6F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ABA6F70-43FA-48EB-B68E-DAC34FAC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7F7F7F"/>
                </a:solidFill>
              </a:rPr>
              <a:t> </a:t>
            </a:r>
            <a:fld id="{5A2EE455-A7D1-4FE8-B490-1FF35A5B3ACD}" type="slidenum">
              <a:rPr lang="de-DE" altLang="de-DE">
                <a:solidFill>
                  <a:srgbClr val="7F7F7F"/>
                </a:solidFill>
              </a:rPr>
              <a:pPr/>
              <a:t>6</a:t>
            </a:fld>
            <a:endParaRPr lang="de-DE" altLang="de-DE">
              <a:solidFill>
                <a:srgbClr val="7F7F7F"/>
              </a:solidFill>
            </a:endParaRPr>
          </a:p>
        </p:txBody>
      </p:sp>
      <p:sp>
        <p:nvSpPr>
          <p:cNvPr id="9221" name="Rectangle 562">
            <a:extLst>
              <a:ext uri="{FF2B5EF4-FFF2-40B4-BE49-F238E27FC236}">
                <a16:creationId xmlns:a16="http://schemas.microsoft.com/office/drawing/2014/main" id="{EDDE36CE-0CDC-4E27-A941-19C5CD53D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696075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l" eaLnBrk="1" hangingPunct="1"/>
            <a:r>
              <a:rPr lang="de-DE" altLang="de-DE" sz="2000">
                <a:latin typeface="Arial Black" panose="020B0A04020102020204" pitchFamily="34" charset="0"/>
              </a:rPr>
              <a:t>Einfluss von Fruchtfolge, Bodenbearbeitung und Herbizidanwendung auf den Unkrautauflauf in Wintergetreide</a:t>
            </a:r>
            <a:br>
              <a:rPr lang="de-DE" altLang="de-DE" sz="2000">
                <a:latin typeface="Arial Black" panose="020B0A04020102020204" pitchFamily="34" charset="0"/>
              </a:rPr>
            </a:br>
            <a:r>
              <a:rPr lang="de-DE" altLang="de-DE" sz="2000"/>
              <a:t>Glaubitz, 6.-8. Versuchsjahr</a:t>
            </a:r>
          </a:p>
        </p:txBody>
      </p:sp>
      <p:sp>
        <p:nvSpPr>
          <p:cNvPr id="9222" name="Text Box 563">
            <a:extLst>
              <a:ext uri="{FF2B5EF4-FFF2-40B4-BE49-F238E27FC236}">
                <a16:creationId xmlns:a16="http://schemas.microsoft.com/office/drawing/2014/main" id="{1708436B-9777-48AD-8F67-BA42D5EDE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431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tx2"/>
                </a:solidFill>
                <a:latin typeface="Arial Black" panose="020B0A04020102020204" pitchFamily="34" charset="0"/>
              </a:rPr>
              <a:t>Tabelle 2:</a:t>
            </a:r>
          </a:p>
        </p:txBody>
      </p:sp>
      <p:graphicFrame>
        <p:nvGraphicFramePr>
          <p:cNvPr id="9223" name="Object 1119">
            <a:extLst>
              <a:ext uri="{FF2B5EF4-FFF2-40B4-BE49-F238E27FC236}">
                <a16:creationId xmlns:a16="http://schemas.microsoft.com/office/drawing/2014/main" id="{F90DF095-ABEA-476F-A9CC-381FD04D057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82575" y="2236788"/>
          <a:ext cx="846613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Arbeitsblatt" r:id="rId3" imgW="7789148" imgH="3017628" progId="Excel.Sheet.8">
                  <p:embed/>
                </p:oleObj>
              </mc:Choice>
              <mc:Fallback>
                <p:oleObj name="Arbeitsblatt" r:id="rId3" imgW="7789148" imgH="3017628" progId="Excel.Sheet.8">
                  <p:embed/>
                  <p:pic>
                    <p:nvPicPr>
                      <p:cNvPr id="0" name="Object 1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2236788"/>
                        <a:ext cx="846613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AA11FB53-F78F-4785-B823-EFE792FC0FF4}"/>
              </a:ext>
            </a:extLst>
          </p:cNvPr>
          <p:cNvSpPr/>
          <p:nvPr/>
        </p:nvSpPr>
        <p:spPr>
          <a:xfrm>
            <a:off x="1908175" y="836613"/>
            <a:ext cx="2232025" cy="288925"/>
          </a:xfrm>
          <a:prstGeom prst="rect">
            <a:avLst/>
          </a:prstGeom>
          <a:solidFill>
            <a:srgbClr val="FFFF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04F7F55-D32B-4B4D-AE0F-B3A064560A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D203E7D-AFA6-481B-9E2A-EA99C82C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DB501C1-C313-457D-B04C-14763A3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7F7F7F"/>
                </a:solidFill>
              </a:rPr>
              <a:t> </a:t>
            </a:r>
            <a:fld id="{FEE9F1E6-8F76-4139-9393-5FD6A2668447}" type="slidenum">
              <a:rPr lang="de-DE" altLang="de-DE">
                <a:solidFill>
                  <a:srgbClr val="7F7F7F"/>
                </a:solidFill>
              </a:rPr>
              <a:pPr/>
              <a:t>7</a:t>
            </a:fld>
            <a:endParaRPr lang="de-DE" altLang="de-DE">
              <a:solidFill>
                <a:srgbClr val="7F7F7F"/>
              </a:solidFill>
            </a:endParaRPr>
          </a:p>
        </p:txBody>
      </p:sp>
      <p:graphicFrame>
        <p:nvGraphicFramePr>
          <p:cNvPr id="376" name="Diagramm 375">
            <a:extLst>
              <a:ext uri="{FF2B5EF4-FFF2-40B4-BE49-F238E27FC236}">
                <a16:creationId xmlns:a16="http://schemas.microsoft.com/office/drawing/2014/main" id="{3B4787C5-EE72-4C4C-968A-EC81441E58DF}"/>
              </a:ext>
            </a:extLst>
          </p:cNvPr>
          <p:cNvGraphicFramePr>
            <a:graphicFrameLocks/>
          </p:cNvGraphicFramePr>
          <p:nvPr/>
        </p:nvGraphicFramePr>
        <p:xfrm>
          <a:off x="716271" y="2112885"/>
          <a:ext cx="7658100" cy="431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6" name="Rectangle 5">
            <a:extLst>
              <a:ext uri="{FF2B5EF4-FFF2-40B4-BE49-F238E27FC236}">
                <a16:creationId xmlns:a16="http://schemas.microsoft.com/office/drawing/2014/main" id="{16CB1A47-7ED8-4A2D-909C-862365F9A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7343775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l" eaLnBrk="1" hangingPunct="1"/>
            <a:r>
              <a:rPr lang="de-DE" altLang="de-DE" sz="2000">
                <a:latin typeface="Arial Black" panose="020B0A04020102020204" pitchFamily="34" charset="0"/>
              </a:rPr>
              <a:t>Einfluss von Fruchtfolge, Bodenbearbeitung und Herbizidanwendung auf die Entwicklung des Besatzes mit Klettenlabkraut (Pfl./m2)</a:t>
            </a:r>
            <a:br>
              <a:rPr lang="de-DE" altLang="de-DE" sz="2000">
                <a:latin typeface="Arial Black" panose="020B0A04020102020204" pitchFamily="34" charset="0"/>
              </a:rPr>
            </a:br>
            <a:r>
              <a:rPr lang="de-DE" altLang="de-DE" sz="2000"/>
              <a:t>Glaubitz 1994-2001</a:t>
            </a:r>
            <a:br>
              <a:rPr lang="de-DE" altLang="de-DE" sz="2000"/>
            </a:br>
            <a:endParaRPr lang="de-DE" altLang="de-DE" sz="2000"/>
          </a:p>
        </p:txBody>
      </p:sp>
      <p:sp>
        <p:nvSpPr>
          <p:cNvPr id="10247" name="Text Box 6">
            <a:extLst>
              <a:ext uri="{FF2B5EF4-FFF2-40B4-BE49-F238E27FC236}">
                <a16:creationId xmlns:a16="http://schemas.microsoft.com/office/drawing/2014/main" id="{94101220-0F5F-431D-A6B7-F9269DE29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4313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tx2"/>
                </a:solidFill>
                <a:latin typeface="Arial Black" panose="020B0A04020102020204" pitchFamily="34" charset="0"/>
              </a:rPr>
              <a:t>Abb. 1: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FDF31B7-1065-4668-AC42-165FA17F526C}"/>
              </a:ext>
            </a:extLst>
          </p:cNvPr>
          <p:cNvSpPr/>
          <p:nvPr/>
        </p:nvSpPr>
        <p:spPr>
          <a:xfrm>
            <a:off x="3457575" y="836613"/>
            <a:ext cx="2232025" cy="288925"/>
          </a:xfrm>
          <a:prstGeom prst="rect">
            <a:avLst/>
          </a:prstGeom>
          <a:solidFill>
            <a:srgbClr val="FFFF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C76DC94-A953-4DA2-9C13-6E9722FF07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22.02.2022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E18A358-FE8A-4E14-AACD-66C52E50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0FE77E3-DE96-4D99-BE0D-B1E1B03B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7F7F7F"/>
                </a:solidFill>
              </a:rPr>
              <a:t> </a:t>
            </a:r>
            <a:fld id="{DB80D850-1B62-48ED-9B51-0E23EC1031C5}" type="slidenum">
              <a:rPr lang="de-DE" altLang="de-DE">
                <a:solidFill>
                  <a:srgbClr val="7F7F7F"/>
                </a:solidFill>
              </a:rPr>
              <a:pPr/>
              <a:t>8</a:t>
            </a:fld>
            <a:endParaRPr lang="de-DE" altLang="de-DE">
              <a:solidFill>
                <a:srgbClr val="7F7F7F"/>
              </a:solidFill>
            </a:endParaRPr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4AFAE1CF-65C0-4899-B06B-7EB03777D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269875"/>
            <a:ext cx="7343775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l" eaLnBrk="1" hangingPunct="1"/>
            <a:r>
              <a:rPr lang="de-DE" altLang="de-DE" sz="2000">
                <a:latin typeface="Arial Black" panose="020B0A04020102020204" pitchFamily="34" charset="0"/>
              </a:rPr>
              <a:t>Ackerfuchsschwanzdichte (Pfl./m²) in Abhängigkeit von Getreideanteil und Getreideart </a:t>
            </a:r>
            <a:r>
              <a:rPr lang="de-DE" altLang="de-DE" sz="2000"/>
              <a:t>(Brückner, 1958)</a:t>
            </a:r>
            <a:br>
              <a:rPr lang="de-DE" altLang="de-DE" sz="2000"/>
            </a:br>
            <a:endParaRPr lang="de-DE" altLang="de-DE" sz="2000"/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A1D517BE-1C15-412A-B9F3-8279A0C4A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527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tx2"/>
                </a:solidFill>
                <a:latin typeface="Arial Black" panose="020B0A04020102020204" pitchFamily="34" charset="0"/>
              </a:rPr>
              <a:t>Abb. 2:</a:t>
            </a:r>
          </a:p>
        </p:txBody>
      </p:sp>
      <p:grpSp>
        <p:nvGrpSpPr>
          <p:cNvPr id="11271" name="Group 9">
            <a:extLst>
              <a:ext uri="{FF2B5EF4-FFF2-40B4-BE49-F238E27FC236}">
                <a16:creationId xmlns:a16="http://schemas.microsoft.com/office/drawing/2014/main" id="{3DC43DF6-04DE-4BA3-A91D-169B9B5267BB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1628775"/>
            <a:ext cx="7034213" cy="4843463"/>
            <a:chOff x="309" y="265"/>
            <a:chExt cx="5071" cy="3791"/>
          </a:xfrm>
        </p:grpSpPr>
        <p:pic>
          <p:nvPicPr>
            <p:cNvPr id="11273" name="Picture 2">
              <a:extLst>
                <a:ext uri="{FF2B5EF4-FFF2-40B4-BE49-F238E27FC236}">
                  <a16:creationId xmlns:a16="http://schemas.microsoft.com/office/drawing/2014/main" id="{A892D318-0789-4BCE-9A13-2FFA4DA5E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65"/>
              <a:ext cx="5071" cy="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Rectangle 11">
              <a:extLst>
                <a:ext uri="{FF2B5EF4-FFF2-40B4-BE49-F238E27FC236}">
                  <a16:creationId xmlns:a16="http://schemas.microsoft.com/office/drawing/2014/main" id="{F8772C81-5683-48E7-B84C-6B2A2D4AC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792"/>
              <a:ext cx="2144" cy="464"/>
            </a:xfrm>
            <a:prstGeom prst="rect">
              <a:avLst/>
            </a:prstGeom>
            <a:solidFill>
              <a:srgbClr val="0040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F6881221-2E2C-4262-9FBC-00B971EDCF20}"/>
              </a:ext>
            </a:extLst>
          </p:cNvPr>
          <p:cNvSpPr/>
          <p:nvPr/>
        </p:nvSpPr>
        <p:spPr>
          <a:xfrm>
            <a:off x="1547813" y="333375"/>
            <a:ext cx="3744912" cy="287338"/>
          </a:xfrm>
          <a:prstGeom prst="rect">
            <a:avLst/>
          </a:prstGeom>
          <a:solidFill>
            <a:srgbClr val="FFFF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D84C230-8FA6-40E5-B6E7-1479ECB19C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22.02.2022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66434ED-D286-4059-ABAD-A6512245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B. Pallutt &amp; B. Augustin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27BE24B-70A0-4350-A5BF-2A9024A4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rgbClr val="7F7F7F"/>
                </a:solidFill>
              </a:rPr>
              <a:t> </a:t>
            </a:r>
            <a:fld id="{0726A2C5-6527-44B2-863F-32229644B0C5}" type="slidenum">
              <a:rPr lang="de-DE" altLang="de-DE">
                <a:solidFill>
                  <a:srgbClr val="7F7F7F"/>
                </a:solidFill>
              </a:rPr>
              <a:pPr/>
              <a:t>9</a:t>
            </a:fld>
            <a:endParaRPr lang="de-DE" altLang="de-DE">
              <a:solidFill>
                <a:srgbClr val="7F7F7F"/>
              </a:solidFill>
            </a:endParaRPr>
          </a:p>
        </p:txBody>
      </p:sp>
      <p:graphicFrame>
        <p:nvGraphicFramePr>
          <p:cNvPr id="12293" name="Object 102">
            <a:extLst>
              <a:ext uri="{FF2B5EF4-FFF2-40B4-BE49-F238E27FC236}">
                <a16:creationId xmlns:a16="http://schemas.microsoft.com/office/drawing/2014/main" id="{46A6B549-4B18-4416-BB19-3E4845BACE7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187450" y="2565400"/>
          <a:ext cx="6919913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Arbeitsblatt" r:id="rId3" imgW="3328594" imgH="1162842" progId="Excel.Sheet.8">
                  <p:embed/>
                </p:oleObj>
              </mc:Choice>
              <mc:Fallback>
                <p:oleObj name="Arbeitsblatt" r:id="rId3" imgW="3328594" imgH="1162842" progId="Excel.Sheet.8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565400"/>
                        <a:ext cx="6919913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107">
            <a:extLst>
              <a:ext uri="{FF2B5EF4-FFF2-40B4-BE49-F238E27FC236}">
                <a16:creationId xmlns:a16="http://schemas.microsoft.com/office/drawing/2014/main" id="{9007A8A3-2161-489D-92A1-28695E4CC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269875"/>
            <a:ext cx="6696075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l" eaLnBrk="1" hangingPunct="1"/>
            <a:r>
              <a:rPr lang="de-DE" altLang="de-DE" sz="2000">
                <a:latin typeface="Arial Black" panose="020B0A04020102020204" pitchFamily="34" charset="0"/>
              </a:rPr>
              <a:t>Einfluss des Getreideanteils auf den Ackerfuchsschwanzbesatz (Pfl./ha)</a:t>
            </a:r>
            <a:br>
              <a:rPr lang="de-DE" altLang="de-DE" sz="2000">
                <a:latin typeface="Arial Black" panose="020B0A04020102020204" pitchFamily="34" charset="0"/>
              </a:rPr>
            </a:br>
            <a:r>
              <a:rPr lang="de-DE" altLang="de-DE" sz="2000"/>
              <a:t>Brückner 1958</a:t>
            </a:r>
          </a:p>
        </p:txBody>
      </p:sp>
      <p:sp>
        <p:nvSpPr>
          <p:cNvPr id="12295" name="Text Box 108">
            <a:extLst>
              <a:ext uri="{FF2B5EF4-FFF2-40B4-BE49-F238E27FC236}">
                <a16:creationId xmlns:a16="http://schemas.microsoft.com/office/drawing/2014/main" id="{6C8D9AAA-20D5-4587-9250-60BD6259F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527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tx2"/>
                </a:solidFill>
                <a:latin typeface="Arial Black" panose="020B0A04020102020204" pitchFamily="34" charset="0"/>
              </a:rPr>
              <a:t>Tabelle 3: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EA1DAC4-4410-4BFB-B89B-9BA630D21840}"/>
              </a:ext>
            </a:extLst>
          </p:cNvPr>
          <p:cNvSpPr/>
          <p:nvPr/>
        </p:nvSpPr>
        <p:spPr>
          <a:xfrm>
            <a:off x="1943100" y="638175"/>
            <a:ext cx="3781425" cy="287338"/>
          </a:xfrm>
          <a:prstGeom prst="rect">
            <a:avLst/>
          </a:prstGeom>
          <a:solidFill>
            <a:srgbClr val="FFFF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634</Words>
  <Application>Microsoft Office PowerPoint</Application>
  <PresentationFormat>Bildschirmpräsentation (4:3)</PresentationFormat>
  <Paragraphs>104</Paragraphs>
  <Slides>16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Arial Black</vt:lpstr>
      <vt:lpstr>Calibri</vt:lpstr>
      <vt:lpstr>Standarddesign</vt:lpstr>
      <vt:lpstr>Arbeitsblatt</vt:lpstr>
      <vt:lpstr>Einfluss der Fruchtfolge auf die Verunkrautung</vt:lpstr>
      <vt:lpstr>GLIEDERUNG</vt:lpstr>
      <vt:lpstr>Einleitung</vt:lpstr>
      <vt:lpstr>Material und Methoden</vt:lpstr>
      <vt:lpstr>Einfluss der Fruchtfolge auf die Verunkrautung (Pfl. bzw. Triebe je m² in Getreide ohne chem. Unkrautbekämpfung) Kötschau 1975 und 1982</vt:lpstr>
      <vt:lpstr>Einfluss von Fruchtfolge, Bodenbearbeitung und Herbizidanwendung auf den Unkrautauflauf in Wintergetreide Glaubitz, 6.-8. Versuchsjahr</vt:lpstr>
      <vt:lpstr>Einfluss von Fruchtfolge, Bodenbearbeitung und Herbizidanwendung auf die Entwicklung des Besatzes mit Klettenlabkraut (Pfl./m2) Glaubitz 1994-2001 </vt:lpstr>
      <vt:lpstr>Ackerfuchsschwanzdichte (Pfl./m²) in Abhängigkeit von Getreideanteil und Getreideart (Brückner, 1958) </vt:lpstr>
      <vt:lpstr>Einfluss des Getreideanteils auf den Ackerfuchsschwanzbesatz (Pfl./ha) Brückner 1958</vt:lpstr>
      <vt:lpstr>Einfluss von Vorfrucht und Bodenbearbeitung auf den Besatz von Ackerfuchsschwanz (Pfl./m²) in Winterweizen Adenstedt, 1997 und 1998</vt:lpstr>
      <vt:lpstr>Einfluss von Fruchtfolge, Bodenbearbeitung und Herbizidanwendung auf Auflauf und Wachstum  von Windhalm Glaubitz, Mittel 1994 – 2001 von Weizen, Roggen und Triticale</vt:lpstr>
      <vt:lpstr>Einfluss von Vorfrucht, Bodenbearbeitung und Herbizidanwendung auf Auflauf und Wachstum von Windhalm in Getreide Glaubitz 1997, viertes Versuchsjahr</vt:lpstr>
      <vt:lpstr>Einfluss der Fruchtfolge auf den Besatz mit Flughafer (Pfl. je 10 m²) Rademacher et al. 1964</vt:lpstr>
      <vt:lpstr>Zusammenfassung und Schlussfolgerungen</vt:lpstr>
      <vt:lpstr>Zusammenfassung und Schlussfolgerungen</vt:lpstr>
      <vt:lpstr>VIELEN DANK FÜR IHRE AUFMERKSAMKEIT</vt:lpstr>
    </vt:vector>
  </TitlesOfParts>
  <Company>Dienstleistungszentrum Ländlicher Raum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augustin</dc:creator>
  <cp:lastModifiedBy>Peffekoven, Vera</cp:lastModifiedBy>
  <cp:revision>28</cp:revision>
  <dcterms:created xsi:type="dcterms:W3CDTF">2022-01-24T09:44:17Z</dcterms:created>
  <dcterms:modified xsi:type="dcterms:W3CDTF">2022-02-25T13:08:12Z</dcterms:modified>
</cp:coreProperties>
</file>